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3"/>
  </p:notesMasterIdLst>
  <p:sldIdLst>
    <p:sldId id="256" r:id="rId2"/>
    <p:sldId id="266" r:id="rId3"/>
    <p:sldId id="276" r:id="rId4"/>
    <p:sldId id="257" r:id="rId5"/>
    <p:sldId id="273" r:id="rId6"/>
    <p:sldId id="259" r:id="rId7"/>
    <p:sldId id="270" r:id="rId8"/>
    <p:sldId id="258" r:id="rId9"/>
    <p:sldId id="260" r:id="rId10"/>
    <p:sldId id="261" r:id="rId11"/>
    <p:sldId id="262" r:id="rId12"/>
    <p:sldId id="263" r:id="rId13"/>
    <p:sldId id="264" r:id="rId14"/>
    <p:sldId id="265" r:id="rId15"/>
    <p:sldId id="267" r:id="rId16"/>
    <p:sldId id="268" r:id="rId17"/>
    <p:sldId id="274" r:id="rId18"/>
    <p:sldId id="271" r:id="rId19"/>
    <p:sldId id="277" r:id="rId20"/>
    <p:sldId id="275" r:id="rId21"/>
    <p:sldId id="272" r:id="rId22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50" d="100"/>
          <a:sy n="150" d="100"/>
        </p:scale>
        <p:origin x="47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45965-97D3-426F-93EC-45EC60919A9C}" type="datetimeFigureOut">
              <a:rPr lang="ru-RU" smtClean="0"/>
              <a:t>17.06.2020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36C9EA-2BF6-4B2E-B4D0-2A22E8B395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0563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ый треугольник 9"/>
          <p:cNvSpPr/>
          <p:nvPr/>
        </p:nvSpPr>
        <p:spPr>
          <a:xfrm>
            <a:off x="-1" y="3498110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Заголовок 8"/>
          <p:cNvSpPr>
            <a:spLocks noGrp="1"/>
          </p:cNvSpPr>
          <p:nvPr>
            <p:ph type="ctrTitle"/>
          </p:nvPr>
        </p:nvSpPr>
        <p:spPr>
          <a:xfrm>
            <a:off x="685800" y="1314452"/>
            <a:ext cx="7772400" cy="137232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7" name="Подзаголовок 16"/>
          <p:cNvSpPr>
            <a:spLocks noGrp="1"/>
          </p:cNvSpPr>
          <p:nvPr>
            <p:ph type="subTitle" idx="1"/>
          </p:nvPr>
        </p:nvSpPr>
        <p:spPr>
          <a:xfrm>
            <a:off x="685800" y="2708705"/>
            <a:ext cx="7772400" cy="899778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grpSp>
        <p:nvGrpSpPr>
          <p:cNvPr id="2" name="Группа 1"/>
          <p:cNvGrpSpPr/>
          <p:nvPr/>
        </p:nvGrpSpPr>
        <p:grpSpPr>
          <a:xfrm>
            <a:off x="-3765" y="3714750"/>
            <a:ext cx="9147765" cy="1434066"/>
            <a:chOff x="-3765" y="4832896"/>
            <a:chExt cx="9147765" cy="2032192"/>
          </a:xfrm>
        </p:grpSpPr>
        <p:sp>
          <p:nvSpPr>
            <p:cNvPr id="7" name="Полилиния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8" name="Полилиния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11" name="Полилиния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Прямая соединительная линия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Дата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B383A21-9500-418D-9E0F-3039B0CAE3BC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19" name="Нижний колонтитул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ru-RU" dirty="0"/>
          </a:p>
        </p:txBody>
      </p:sp>
      <p:sp>
        <p:nvSpPr>
          <p:cNvPr id="27" name="Номер слайда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1110998"/>
            <a:ext cx="8229600" cy="3289553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018F-5DF8-46CD-81AB-0BC5D5233732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44013" y="205981"/>
            <a:ext cx="1777470" cy="4194571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324600" cy="4194570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29716-7678-4C09-B677-F19616B9E891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1B69A-08E0-4F20-A74F-4D4FF253F00B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76" y="794784"/>
            <a:ext cx="7772400" cy="13716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922713" y="2198784"/>
            <a:ext cx="4572000" cy="1091166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DFA47-6ECD-4234-9ECC-49FEA6EE0ED0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Нашивка 6"/>
          <p:cNvSpPr/>
          <p:nvPr/>
        </p:nvSpPr>
        <p:spPr>
          <a:xfrm>
            <a:off x="3636680" y="2254104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  <p:sp>
        <p:nvSpPr>
          <p:cNvPr id="8" name="Нашивка 7"/>
          <p:cNvSpPr/>
          <p:nvPr/>
        </p:nvSpPr>
        <p:spPr>
          <a:xfrm>
            <a:off x="3450264" y="2254104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110997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110997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F293-9A25-4E6B-9B1C-F7DB3D8C27C3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8229600" cy="8572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4057650"/>
            <a:ext cx="4040188" cy="5715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9" y="4057650"/>
            <a:ext cx="4041775" cy="5715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1083222"/>
            <a:ext cx="4040188" cy="2956322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8" y="1083222"/>
            <a:ext cx="4041775" cy="2956322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5BDB-8A07-48AA-9A9B-D9151F79D941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373F2-9B25-48B9-AF30-706575B6FD78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0E772-9110-4378-9F87-94002C6D31EC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3657600"/>
            <a:ext cx="7481776" cy="3429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419600" y="4016327"/>
            <a:ext cx="3974592" cy="6858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914400" y="205740"/>
            <a:ext cx="7479792" cy="3429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727032" y="4805958"/>
            <a:ext cx="1920240" cy="274320"/>
          </a:xfrm>
        </p:spPr>
        <p:txBody>
          <a:bodyPr/>
          <a:lstStyle/>
          <a:p>
            <a:fld id="{054EF782-AF25-452E-9976-B6729FD2DE3D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1232" y="4082552"/>
            <a:ext cx="7162800" cy="486174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28600" y="142476"/>
            <a:ext cx="8686800" cy="329184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ru-RU" dirty="0" smtClean="0"/>
              <a:t>Вставка рисунка</a:t>
            </a:r>
            <a:endParaRPr kumimoji="0" lang="en-US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A2624795-7F0B-45CF-AAA5-172BAF8CE235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4380075" y="4805958"/>
            <a:ext cx="2350681" cy="2738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" y="3648842"/>
            <a:ext cx="8075432" cy="422004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8" name="Полилиния 7"/>
          <p:cNvSpPr>
            <a:spLocks/>
          </p:cNvSpPr>
          <p:nvPr/>
        </p:nvSpPr>
        <p:spPr bwMode="auto">
          <a:xfrm>
            <a:off x="716437" y="3751496"/>
            <a:ext cx="3802003" cy="108233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Полилиния 8"/>
          <p:cNvSpPr>
            <a:spLocks/>
          </p:cNvSpPr>
          <p:nvPr/>
        </p:nvSpPr>
        <p:spPr bwMode="auto">
          <a:xfrm>
            <a:off x="-53561" y="4338767"/>
            <a:ext cx="3802003" cy="6286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Прямоугольный треугольник 9"/>
          <p:cNvSpPr>
            <a:spLocks/>
          </p:cNvSpPr>
          <p:nvPr/>
        </p:nvSpPr>
        <p:spPr bwMode="auto">
          <a:xfrm>
            <a:off x="-6042" y="4343441"/>
            <a:ext cx="3402314" cy="810651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-9235" y="4340805"/>
            <a:ext cx="3405509" cy="813287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Нашивка 11"/>
          <p:cNvSpPr/>
          <p:nvPr/>
        </p:nvSpPr>
        <p:spPr>
          <a:xfrm>
            <a:off x="8664112" y="3741330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  <p:sp>
        <p:nvSpPr>
          <p:cNvPr id="13" name="Нашивка 12"/>
          <p:cNvSpPr/>
          <p:nvPr/>
        </p:nvSpPr>
        <p:spPr>
          <a:xfrm>
            <a:off x="8477696" y="3741330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илиния 12"/>
          <p:cNvSpPr>
            <a:spLocks/>
          </p:cNvSpPr>
          <p:nvPr/>
        </p:nvSpPr>
        <p:spPr bwMode="auto">
          <a:xfrm>
            <a:off x="716437" y="3751496"/>
            <a:ext cx="3802003" cy="108233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Полилиния 11"/>
          <p:cNvSpPr>
            <a:spLocks/>
          </p:cNvSpPr>
          <p:nvPr/>
        </p:nvSpPr>
        <p:spPr bwMode="auto">
          <a:xfrm>
            <a:off x="-53561" y="4338767"/>
            <a:ext cx="3802003" cy="6286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Прямоугольный треугольник 13"/>
          <p:cNvSpPr>
            <a:spLocks/>
          </p:cNvSpPr>
          <p:nvPr/>
        </p:nvSpPr>
        <p:spPr bwMode="auto">
          <a:xfrm>
            <a:off x="-6042" y="4343441"/>
            <a:ext cx="3402314" cy="810651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-9235" y="4340805"/>
            <a:ext cx="3405509" cy="813287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0" name="Текст 29"/>
          <p:cNvSpPr>
            <a:spLocks noGrp="1"/>
          </p:cNvSpPr>
          <p:nvPr>
            <p:ph type="body" idx="1"/>
          </p:nvPr>
        </p:nvSpPr>
        <p:spPr>
          <a:xfrm>
            <a:off x="457200" y="1110997"/>
            <a:ext cx="8229600" cy="339447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0" name="Дата 9"/>
          <p:cNvSpPr>
            <a:spLocks noGrp="1"/>
          </p:cNvSpPr>
          <p:nvPr>
            <p:ph type="dt" sz="half" idx="2"/>
          </p:nvPr>
        </p:nvSpPr>
        <p:spPr>
          <a:xfrm>
            <a:off x="6727032" y="4805958"/>
            <a:ext cx="1920240" cy="27432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7B6D90B0-8C3C-4F4F-B4F1-80C07D4355C0}" type="datetime1">
              <a:rPr lang="ru-RU" smtClean="0"/>
              <a:t>17.06.2020</a:t>
            </a:fld>
            <a:endParaRPr lang="ru-RU" dirty="0"/>
          </a:p>
        </p:txBody>
      </p:sp>
      <p:sp>
        <p:nvSpPr>
          <p:cNvPr id="22" name="Нижний колонтитул 21"/>
          <p:cNvSpPr>
            <a:spLocks noGrp="1"/>
          </p:cNvSpPr>
          <p:nvPr>
            <p:ph type="ftr" sz="quarter" idx="3"/>
          </p:nvPr>
        </p:nvSpPr>
        <p:spPr>
          <a:xfrm>
            <a:off x="4380075" y="4805958"/>
            <a:ext cx="2350681" cy="273844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ru-RU" dirty="0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4"/>
          </p:nvPr>
        </p:nvSpPr>
        <p:spPr>
          <a:xfrm>
            <a:off x="8647272" y="4805958"/>
            <a:ext cx="365760" cy="273844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49A1C96D-D9BC-4D66-A82D-6F9588C1C14C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.postman.com/docs/postman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Postman. </a:t>
            </a:r>
            <a:r>
              <a:rPr lang="ru-RU" dirty="0" smtClean="0"/>
              <a:t>Расширенное использование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err="1" smtClean="0"/>
              <a:t>Махетов</a:t>
            </a:r>
            <a:r>
              <a:rPr lang="ru-RU" dirty="0" smtClean="0"/>
              <a:t> Сергей</a:t>
            </a:r>
            <a:endParaRPr lang="en-US" dirty="0" smtClean="0"/>
          </a:p>
          <a:p>
            <a:r>
              <a:rPr lang="ru-RU" dirty="0" err="1" smtClean="0"/>
              <a:t>СКБ-Контур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Переменные (</a:t>
            </a:r>
            <a:r>
              <a:rPr lang="en-US" dirty="0" smtClean="0"/>
              <a:t>variables</a:t>
            </a:r>
            <a:r>
              <a:rPr lang="ru-RU" dirty="0" smtClean="0"/>
              <a:t>)</a:t>
            </a:r>
            <a:endParaRPr lang="ru-RU" dirty="0"/>
          </a:p>
        </p:txBody>
      </p:sp>
      <p:pic>
        <p:nvPicPr>
          <p:cNvPr id="18434" name="Picture 2" descr="Variable Scope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71670" y="964396"/>
            <a:ext cx="4945680" cy="4017807"/>
          </a:xfrm>
          <a:prstGeom prst="rect">
            <a:avLst/>
          </a:prstGeom>
          <a:noFill/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10</a:t>
            </a:fld>
            <a:endParaRPr lang="ru-RU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9552" y="2067694"/>
            <a:ext cx="7992888" cy="1899623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Pre-request</a:t>
            </a:r>
          </a:p>
          <a:p>
            <a:r>
              <a:rPr lang="en-US" dirty="0" smtClean="0"/>
              <a:t>Test scripts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Scripts</a:t>
            </a:r>
            <a:endParaRPr lang="ru-RU" dirty="0"/>
          </a:p>
        </p:txBody>
      </p:sp>
      <p:pic>
        <p:nvPicPr>
          <p:cNvPr id="19458" name="Picture 2" descr="https://assets.postman.com/postman-docs/req-resp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4016" y="2175520"/>
            <a:ext cx="8186339" cy="1827615"/>
          </a:xfrm>
          <a:prstGeom prst="rect">
            <a:avLst/>
          </a:prstGeom>
          <a:noFill/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11</a:t>
            </a:fld>
            <a:endParaRPr lang="ru-RU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Генерация данных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Отладка запросов</a:t>
            </a:r>
            <a:endParaRPr lang="en-US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Проверка значений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Извлечение значений из ответа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Автоматизация рутинных операций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Scripts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12</a:t>
            </a:fld>
            <a:endParaRPr lang="ru-RU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Отладка запросов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История запросов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13</a:t>
            </a:fld>
            <a:endParaRPr lang="ru-RU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Выполнение цепочки запросов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Повтор одного запроса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Подстановка данных из файла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Runner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14</a:t>
            </a:fld>
            <a:endParaRPr lang="ru-RU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Runner </a:t>
            </a:r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с </a:t>
            </a:r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CLI </a:t>
            </a:r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интерфейсом</a:t>
            </a:r>
          </a:p>
          <a:p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CI/CD</a:t>
            </a:r>
            <a:endParaRPr lang="ru-RU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Интеграционные тесты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Newman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15</a:t>
            </a:fld>
            <a:endParaRPr lang="ru-RU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Импорт запроса из браузера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Модификация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Экспорт в код на одном из </a:t>
            </a:r>
            <a:r>
              <a:rPr lang="ru-RU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яп</a:t>
            </a:r>
            <a:endParaRPr lang="en-US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Визуализация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Вишенка на торте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16</a:t>
            </a:fld>
            <a:endParaRPr lang="ru-RU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Методология разработки тестов</a:t>
            </a:r>
          </a:p>
          <a:p>
            <a:r>
              <a:rPr lang="ru-RU" dirty="0" err="1" smtClean="0"/>
              <a:t>Кастомизация</a:t>
            </a:r>
            <a:r>
              <a:rPr lang="ru-RU" dirty="0" smtClean="0"/>
              <a:t> интерфейса</a:t>
            </a:r>
          </a:p>
          <a:p>
            <a:r>
              <a:rPr lang="ru-RU" dirty="0" smtClean="0"/>
              <a:t>Совместная работа с коллекциями</a:t>
            </a:r>
          </a:p>
          <a:p>
            <a:r>
              <a:rPr lang="en-US" dirty="0" smtClean="0"/>
              <a:t>API Documentation, Mock server, Monitor</a:t>
            </a:r>
          </a:p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 чем НЕ будем говорить?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437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dirty="0" smtClean="0"/>
              <a:t>Ведущий демонстрирует выполнение упражнений</a:t>
            </a:r>
          </a:p>
          <a:p>
            <a:r>
              <a:rPr lang="ru-RU" dirty="0" smtClean="0"/>
              <a:t>Участники могут по желанию повторять их</a:t>
            </a:r>
          </a:p>
          <a:p>
            <a:r>
              <a:rPr lang="ru-RU" dirty="0" smtClean="0"/>
              <a:t>Периодически будут возникать опросы в чате</a:t>
            </a:r>
          </a:p>
          <a:p>
            <a:r>
              <a:rPr lang="ru-RU" dirty="0" smtClean="0"/>
              <a:t>Можно готовить вопросы для дальнейшего обсуждения</a:t>
            </a:r>
          </a:p>
          <a:p>
            <a:r>
              <a:rPr lang="ru-RU" dirty="0" smtClean="0"/>
              <a:t>Сложность будет нарастать по ходу выполнения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Как построим работу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18</a:t>
            </a:fld>
            <a:endParaRPr lang="ru-RU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2</a:t>
            </a:r>
            <a:r>
              <a:rPr lang="ru-RU" dirty="0" smtClean="0"/>
              <a:t> монитора</a:t>
            </a:r>
          </a:p>
          <a:p>
            <a:r>
              <a:rPr lang="ru-RU" dirty="0" smtClean="0"/>
              <a:t>Сложность восприятия</a:t>
            </a:r>
          </a:p>
          <a:p>
            <a:r>
              <a:rPr lang="ru-RU" dirty="0" smtClean="0"/>
              <a:t>Сложность </a:t>
            </a:r>
            <a:r>
              <a:rPr lang="ru-RU" smtClean="0"/>
              <a:t>обратной связи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Про удаленную работу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19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3210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0" dirty="0" smtClean="0"/>
              <a:t>О себе</a:t>
            </a:r>
            <a:endParaRPr lang="ru-RU" dirty="0"/>
          </a:p>
        </p:txBody>
      </p:sp>
      <p:sp>
        <p:nvSpPr>
          <p:cNvPr id="7" name="Объект 2"/>
          <p:cNvSpPr>
            <a:spLocks noGrp="1"/>
          </p:cNvSpPr>
          <p:nvPr>
            <p:ph idx="1"/>
          </p:nvPr>
        </p:nvSpPr>
        <p:spPr>
          <a:xfrm>
            <a:off x="500034" y="1428742"/>
            <a:ext cx="5376874" cy="3176584"/>
          </a:xfrm>
        </p:spPr>
        <p:txBody>
          <a:bodyPr>
            <a:normAutofit fontScale="92500" lnSpcReduction="20000"/>
          </a:bodyPr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В области разработки ПО </a:t>
            </a:r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&gt;</a:t>
            </a:r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 10 лет, тестирование </a:t>
            </a:r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&gt; </a:t>
            </a:r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5 лет.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Основное направление тестирования -  инфраструктурные решения (интеграционные шины и системы хранения данных)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В команде роль - </a:t>
            </a:r>
            <a:r>
              <a:rPr lang="en-US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TestOps</a:t>
            </a:r>
            <a:endParaRPr lang="ru-RU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Основной стек - </a:t>
            </a:r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Java/Linux</a:t>
            </a:r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Scala, JMeter, Gatling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570" y="857238"/>
            <a:ext cx="3126681" cy="2624586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2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 возможности мы постараемся помочь в выполнении упражнений</a:t>
            </a:r>
          </a:p>
          <a:p>
            <a:r>
              <a:rPr lang="ru-RU" dirty="0" smtClean="0"/>
              <a:t>Будьте готовы предоставить скриншоты, на которых видно запрос, ответ, скрипты и прочую существенную информацию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Помощь при выполнении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20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29067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 smtClean="0"/>
              <a:t>Махетов</a:t>
            </a:r>
            <a:r>
              <a:rPr lang="ru-RU" dirty="0" smtClean="0"/>
              <a:t> Сергей</a:t>
            </a:r>
            <a:endParaRPr lang="en-US" dirty="0" smtClean="0"/>
          </a:p>
          <a:p>
            <a:r>
              <a:rPr lang="en-US" dirty="0" smtClean="0"/>
              <a:t>E-mail: Profitfx@mail.ru</a:t>
            </a:r>
          </a:p>
          <a:p>
            <a:r>
              <a:rPr lang="en-US" dirty="0" smtClean="0"/>
              <a:t>Telegram: @</a:t>
            </a:r>
            <a:r>
              <a:rPr lang="en-US" dirty="0" err="1" smtClean="0"/>
              <a:t>Mahetovs</a:t>
            </a:r>
            <a:endParaRPr lang="ru-RU" dirty="0" smtClean="0"/>
          </a:p>
          <a:p>
            <a:r>
              <a:rPr lang="en-US" dirty="0" smtClean="0"/>
              <a:t>https://tech.kontur.ru/</a:t>
            </a:r>
            <a:endParaRPr lang="ru-RU" dirty="0" smtClean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21</a:t>
            </a:fld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0" dirty="0" smtClean="0"/>
              <a:t>Наша команда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882" y="1207690"/>
            <a:ext cx="1821061" cy="2433151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317" y="1210225"/>
            <a:ext cx="1821061" cy="242428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4"/>
          <a:srcRect b="11722"/>
          <a:stretch/>
        </p:blipFill>
        <p:spPr>
          <a:xfrm>
            <a:off x="4716016" y="1210225"/>
            <a:ext cx="1821061" cy="241235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619" y="1202363"/>
            <a:ext cx="1821061" cy="24280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6619" y="3867894"/>
            <a:ext cx="18210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Татьяна Кудреватых – </a:t>
            </a:r>
          </a:p>
          <a:p>
            <a:r>
              <a:rPr lang="ru-RU" dirty="0" smtClean="0"/>
              <a:t>Соавтор, Эксперт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483768" y="3867894"/>
            <a:ext cx="1821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Екатерина </a:t>
            </a:r>
            <a:r>
              <a:rPr lang="ru-RU" dirty="0" err="1" smtClean="0"/>
              <a:t>Заусова</a:t>
            </a:r>
            <a:r>
              <a:rPr lang="ru-RU" dirty="0" smtClean="0"/>
              <a:t> – </a:t>
            </a:r>
          </a:p>
          <a:p>
            <a:r>
              <a:rPr lang="ru-RU" dirty="0" smtClean="0"/>
              <a:t>Модератор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6804248" y="3867894"/>
            <a:ext cx="1821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Цыпаев Владимир– </a:t>
            </a:r>
          </a:p>
          <a:p>
            <a:r>
              <a:rPr lang="ru-RU" dirty="0" smtClean="0"/>
              <a:t>Эксперт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4769717" y="3867894"/>
            <a:ext cx="1821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Евгения Лопатина – </a:t>
            </a:r>
          </a:p>
          <a:p>
            <a:r>
              <a:rPr lang="ru-RU" dirty="0" smtClean="0"/>
              <a:t>Эксперт</a:t>
            </a:r>
            <a:endParaRPr lang="ru-RU" dirty="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659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>Postman API Client</a:t>
            </a:r>
            <a:r>
              <a:rPr lang="ru-RU" b="0" dirty="0" smtClean="0"/>
              <a:t>. Особенности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391" y="915566"/>
            <a:ext cx="6493217" cy="3960440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4</a:t>
            </a:fld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Низкий порог входа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Быстрый старт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Дружелюбный интерфейс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Богатая функциональность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Кроссплатформенность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>Postman API Client</a:t>
            </a:r>
            <a:r>
              <a:rPr lang="ru-RU" b="0" dirty="0" smtClean="0"/>
              <a:t>. Особенности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6579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337518"/>
            <a:ext cx="8229600" cy="3394472"/>
          </a:xfrm>
        </p:spPr>
        <p:txBody>
          <a:bodyPr/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Формирование запроса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Анализ ответа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Импорт</a:t>
            </a:r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/</a:t>
            </a:r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экспорт коллекций и запросов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Инструментарий для автоматизации задач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Множественный запуск запросов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…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>Postman API Client</a:t>
            </a:r>
            <a:r>
              <a:rPr lang="ru-RU" b="0" dirty="0" smtClean="0"/>
              <a:t>. Предоставляемые возможности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6</a:t>
            </a:fld>
            <a:endParaRPr lang="ru-RU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Документация</a:t>
            </a:r>
          </a:p>
          <a:p>
            <a:pPr>
              <a:buNone/>
            </a:pPr>
            <a:r>
              <a:rPr lang="en-US" dirty="0" smtClean="0">
                <a:latin typeface="Calibri Light" panose="020F0302020204030204" pitchFamily="34" charset="0"/>
                <a:cs typeface="Calibri Light" panose="020F0302020204030204" pitchFamily="34" charset="0"/>
                <a:hlinkClick r:id="rId2"/>
              </a:rPr>
              <a:t>https://learning.postman.com/docs/postman/</a:t>
            </a:r>
            <a:endParaRPr lang="ru-RU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Демонстрационная коллекция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Подсказки в приложении</a:t>
            </a:r>
            <a:endParaRPr lang="ru-RU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0" dirty="0" smtClean="0"/>
              <a:t>Помощь в освоении инструмента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7</a:t>
            </a:fld>
            <a:endParaRPr lang="ru-RU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«Папка» для хранения запросов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Наследование авторизации, значений переменных, </a:t>
            </a:r>
            <a:r>
              <a:rPr lang="ru-RU" dirty="0" err="1" smtClean="0">
                <a:latin typeface="Calibri Light" panose="020F0302020204030204" pitchFamily="34" charset="0"/>
                <a:cs typeface="Calibri Light" panose="020F0302020204030204" pitchFamily="34" charset="0"/>
              </a:rPr>
              <a:t>скриптов</a:t>
            </a:r>
            <a:endParaRPr lang="ru-RU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Коллекция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8</a:t>
            </a:fld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Ввод и хранение значений для последующей подстановки</a:t>
            </a: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Повторное использование повторяющихся данных</a:t>
            </a:r>
            <a:endParaRPr lang="en-US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Динамические переменные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Переменные (</a:t>
            </a:r>
            <a:r>
              <a:rPr lang="en-US" dirty="0" smtClean="0"/>
              <a:t>variables</a:t>
            </a:r>
            <a:r>
              <a:rPr lang="ru-RU" dirty="0" smtClean="0"/>
              <a:t>)</a:t>
            </a:r>
            <a:endParaRPr lang="ru-RU" dirty="0"/>
          </a:p>
        </p:txBody>
      </p:sp>
      <p:pic>
        <p:nvPicPr>
          <p:cNvPr id="1026" name="Picture 2" descr="Variable Scop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508104" y="2499742"/>
            <a:ext cx="2703205" cy="2376264"/>
          </a:xfrm>
          <a:prstGeom prst="rect">
            <a:avLst/>
          </a:prstGeom>
          <a:noFill/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1C96D-D9BC-4D66-A82D-6F9588C1C14C}" type="slidenum">
              <a:rPr lang="ru-RU" smtClean="0"/>
              <a:pPr/>
              <a:t>9</a:t>
            </a:fld>
            <a:endParaRPr lang="ru-RU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ткрытая">
  <a:themeElements>
    <a:clrScheme name="Аспект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Открытая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Открытая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522</TotalTime>
  <Words>349</Words>
  <Application>Microsoft Office PowerPoint</Application>
  <PresentationFormat>Экран (16:9)</PresentationFormat>
  <Paragraphs>113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8" baseType="lpstr">
      <vt:lpstr>Calibri</vt:lpstr>
      <vt:lpstr>Calibri Light</vt:lpstr>
      <vt:lpstr>Lucida Sans Unicode</vt:lpstr>
      <vt:lpstr>Verdana</vt:lpstr>
      <vt:lpstr>Wingdings 2</vt:lpstr>
      <vt:lpstr>Wingdings 3</vt:lpstr>
      <vt:lpstr>Открытая</vt:lpstr>
      <vt:lpstr>Postman. Расширенное использование</vt:lpstr>
      <vt:lpstr>О себе</vt:lpstr>
      <vt:lpstr>Наша команда</vt:lpstr>
      <vt:lpstr>Postman API Client. Особенности</vt:lpstr>
      <vt:lpstr>Postman API Client. Особенности</vt:lpstr>
      <vt:lpstr>Postman API Client. Предоставляемые возможности</vt:lpstr>
      <vt:lpstr>Помощь в освоении инструмента</vt:lpstr>
      <vt:lpstr>Коллекция</vt:lpstr>
      <vt:lpstr>Переменные (variables)</vt:lpstr>
      <vt:lpstr>Переменные (variables)</vt:lpstr>
      <vt:lpstr>Scripts</vt:lpstr>
      <vt:lpstr>Scripts</vt:lpstr>
      <vt:lpstr>Console</vt:lpstr>
      <vt:lpstr>Runner</vt:lpstr>
      <vt:lpstr>Newman</vt:lpstr>
      <vt:lpstr>Вишенка на торте</vt:lpstr>
      <vt:lpstr>О чем НЕ будем говорить?</vt:lpstr>
      <vt:lpstr>Как построим работу</vt:lpstr>
      <vt:lpstr>Про удаленную работу</vt:lpstr>
      <vt:lpstr>Помощь при выполнении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Postman. Расширенное использование</dc:title>
  <dc:creator>Пользователь Windows</dc:creator>
  <cp:lastModifiedBy>Махетов Сергей Леонидович</cp:lastModifiedBy>
  <cp:revision>30</cp:revision>
  <dcterms:created xsi:type="dcterms:W3CDTF">2020-05-05T19:46:51Z</dcterms:created>
  <dcterms:modified xsi:type="dcterms:W3CDTF">2020-06-17T14:56:08Z</dcterms:modified>
</cp:coreProperties>
</file>

<file path=docProps/thumbnail.jpeg>
</file>